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4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593D9-1460-D9D1-5F6A-08F23F37F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09F7B-C825-6236-931C-C66ADD5CE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BA471-FE47-682C-4F8C-7A445CB4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D2B04-0169-E92F-8054-251D2A1B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4AB1-E78F-1D80-6B6C-967FB504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CA48-0C46-D1DC-C909-E7D194CE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394E12-2953-DE61-05A4-D7FC1207D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A99DB-0B7C-E84F-9597-4E5F9D9B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22911-DBA8-F894-CE8D-BDA7B4EB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D439E-51AB-F074-7B06-7991AB5A9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2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E9A11F-7545-DE1D-CF94-42E226B31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C2FE3-E6C5-DE80-9F21-72D4F4AAB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89543-501A-E49A-3633-79964E62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AFCBC-892C-E098-8198-CAAAD52F2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FF97-9ABC-0498-A77B-EAA8C519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8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D9A09-A9A6-D642-7C56-517F983B8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2BFA-1E36-751B-4B99-422CCE2D9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19D6D-F4FA-7F0D-B5A6-27C49DFEF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AD57A-59B9-001D-6456-F9E04185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ADDB0-A71A-8B4B-5AA1-D4D460377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0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86D7-4D96-78CC-22CD-2D93E4FC7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9B632-8348-CBC3-EDAB-746402C9A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8BD4-9995-47DB-7C51-E8828A67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4B332-CBE1-32AE-5C82-3B6504E2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A30A-AB52-1DC1-5FA2-B4C6E03E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8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86E7-03BD-27D9-F2DF-01FDD686E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F5C49-0DF6-5C62-7969-ADF06D934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DEE43-B53B-2F4F-0B6F-34272ABB1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96260-BEA7-941F-C592-30279AB8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A0734-ECDE-66ED-37A1-EF0D12C1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C428C-5AAE-16D3-DAEE-26CE3C07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94987-3017-A56E-CDD6-22E7C3341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545A3-1FCA-238B-3256-3DFF0A1A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122C3-A016-BA15-17CD-44C032843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0365B-FC8C-F86F-EC74-8C39AB15D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82857-9D46-589F-8B7B-13C6FD5E1C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241201-E462-1C61-19D5-1B60CA5D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7C1CD-A42F-2192-51D2-163D0B3B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7A961-71CD-BB49-B9DE-98738440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AB6DE-AD0F-D4A9-EA90-5AED4BF8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6AD8F-FB73-77C0-9D48-428CF34B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B7D4B0-2C59-42CF-4C80-EF54B876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95345-B6BA-C677-66CE-886D8D7F5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9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D8A9B-9E77-8425-636F-8F160BA8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64526-3812-57BB-F835-F29D11E9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E1B78-199F-91CC-F78D-4702F6C8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0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6EE73-DBB5-8DD4-E16A-04A0A1277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27246-49C6-EF80-4BBE-9906979F9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C0E49-B100-2BD7-40FC-E35AF8C66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26B00-1428-F506-E5D9-659C4AE1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58663-19D1-01C8-DAE6-B6EC5621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70A0C-95CF-D199-4D12-B564A8FF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C61B-FADA-A6B5-06B9-886D1AF0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EEBFB9-B8CC-C24C-38E2-A33EBC56A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6AF1B-B8A5-D726-1E0A-938D6FCCA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9427A-FE8A-863A-3C23-25BD3C51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59945-B74D-2E13-7A81-A1555EEE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A4D47-AC34-4F75-7C04-613AE641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196CA-6E0B-4130-9012-B41A0046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06341-4D29-1208-2B67-CFF6FC77F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F8C06-1AD7-071C-B137-CAB9FDC18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50EC5-A6C8-4BF4-9F19-5F4D67809FE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D4995-A8E5-5756-7CB1-F539DF6D8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8DE17-CA16-30D2-D16E-2355D23DD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092-F19C-4787-9A9D-6537D52F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9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USER\Downloads\Diketopiperazine-Based_Flexible_Tadalafil_Analogue.pd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23937247/" TargetMode="External"/><Relationship Id="rId7" Type="http://schemas.openxmlformats.org/officeDocument/2006/relationships/image" Target="../media/image6.png"/><Relationship Id="rId2" Type="http://schemas.openxmlformats.org/officeDocument/2006/relationships/hyperlink" Target="file:///C:\Users\USER\Downloads\Diketopiperazine-Based_Flexible_Tadalafil_Analogu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323456717_Phosphodiesterase_PDE5_inhibition_assay_for_rapid_detection_of_erectile_dysfunction_drugs_and_analogs_in_sexual_enhancement_products" TargetMode="External"/><Relationship Id="rId5" Type="http://schemas.openxmlformats.org/officeDocument/2006/relationships/hyperlink" Target="https://www.sciencedirect.com/science/article/abs/pii/B008045044X00184X" TargetMode="External"/><Relationship Id="rId4" Type="http://schemas.openxmlformats.org/officeDocument/2006/relationships/hyperlink" Target="https://www.mdpi.com/1424-8247/16/9/126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0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3051B66-5F1B-C5F8-A8FA-D5EE226346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135" y="2428260"/>
          <a:ext cx="4649787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4649170" imgH="3951299" progId="Prism8.Document">
                  <p:embed/>
                </p:oleObj>
              </mc:Choice>
              <mc:Fallback>
                <p:oleObj name="Prism 8" r:id="rId2" imgW="4649170" imgH="3951299" progId="Prism8.Document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3051B66-5F1B-C5F8-A8FA-D5EE226346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5135" y="2428260"/>
                        <a:ext cx="4649787" cy="395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5F0FEDD-6D0B-F4D6-9EE7-CE78724E1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4622" y="1108956"/>
            <a:ext cx="6198418" cy="204787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79A9BBC-D371-9B14-819D-8801E9612666}"/>
              </a:ext>
            </a:extLst>
          </p:cNvPr>
          <p:cNvGrpSpPr/>
          <p:nvPr/>
        </p:nvGrpSpPr>
        <p:grpSpPr>
          <a:xfrm>
            <a:off x="5772765" y="3343183"/>
            <a:ext cx="6134100" cy="2181225"/>
            <a:chOff x="5810865" y="3648689"/>
            <a:chExt cx="6134100" cy="21812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2C869C7-2DDA-A65B-6DE9-11B91FA7C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10865" y="3648689"/>
              <a:ext cx="6134100" cy="218122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6839C0-B34A-AEFE-A06A-9EE24AEE1FA5}"/>
                </a:ext>
              </a:extLst>
            </p:cNvPr>
            <p:cNvSpPr/>
            <p:nvPr/>
          </p:nvSpPr>
          <p:spPr>
            <a:xfrm>
              <a:off x="5810865" y="5191125"/>
              <a:ext cx="6019185" cy="219075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A634A38-91B4-5207-70C4-4F172B3B6478}"/>
              </a:ext>
            </a:extLst>
          </p:cNvPr>
          <p:cNvSpPr txBox="1"/>
          <p:nvPr/>
        </p:nvSpPr>
        <p:spPr>
          <a:xfrm>
            <a:off x="6782415" y="5595155"/>
            <a:ext cx="46497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Diketopiperazine-Based_Flexible_Tadalafil_Analogue.pdf</a:t>
            </a:r>
            <a:endParaRPr lang="en-US" sz="1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5A434C-8A92-CD6C-EEBB-69ED868FF90A}"/>
              </a:ext>
            </a:extLst>
          </p:cNvPr>
          <p:cNvGrpSpPr/>
          <p:nvPr/>
        </p:nvGrpSpPr>
        <p:grpSpPr>
          <a:xfrm>
            <a:off x="47625" y="-38697"/>
            <a:ext cx="2774619" cy="802797"/>
            <a:chOff x="47625" y="-38697"/>
            <a:chExt cx="2774619" cy="80279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E287A02-9CB9-57F1-EE01-0FCC72720CC1}"/>
                </a:ext>
              </a:extLst>
            </p:cNvPr>
            <p:cNvSpPr txBox="1"/>
            <p:nvPr/>
          </p:nvSpPr>
          <p:spPr>
            <a:xfrm>
              <a:off x="47625" y="131870"/>
              <a:ext cx="1971822" cy="461665"/>
            </a:xfrm>
            <a:prstGeom prst="rect">
              <a:avLst/>
            </a:prstGeom>
            <a:solidFill>
              <a:srgbClr val="BCE4E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PDE5 Assay</a:t>
              </a:r>
            </a:p>
          </p:txBody>
        </p:sp>
        <p:pic>
          <p:nvPicPr>
            <p:cNvPr id="13" name="Picture 4" descr="Female Scientist Png ดาวน์โหลดไฟล์ฟรี | PNG Play">
              <a:extLst>
                <a:ext uri="{FF2B5EF4-FFF2-40B4-BE49-F238E27FC236}">
                  <a16:creationId xmlns:a16="http://schemas.microsoft.com/office/drawing/2014/main" id="{B322B43F-3D1F-07AE-9B2C-FDEDBC4D83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9447" y="-38697"/>
              <a:ext cx="802797" cy="802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7C5C10B-1A46-441C-5CF8-A77A80D9654F}"/>
              </a:ext>
            </a:extLst>
          </p:cNvPr>
          <p:cNvSpPr txBox="1"/>
          <p:nvPr/>
        </p:nvSpPr>
        <p:spPr>
          <a:xfrm>
            <a:off x="2822244" y="182480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Detected by Fluorescence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872059-F3CF-D6E7-2747-CF3865CE8688}"/>
              </a:ext>
            </a:extLst>
          </p:cNvPr>
          <p:cNvCxnSpPr/>
          <p:nvPr/>
        </p:nvCxnSpPr>
        <p:spPr>
          <a:xfrm>
            <a:off x="628650" y="5867243"/>
            <a:ext cx="0" cy="5123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353A5CC-42B8-28A8-07E8-1216591F7B3F}"/>
              </a:ext>
            </a:extLst>
          </p:cNvPr>
          <p:cNvSpPr txBox="1"/>
          <p:nvPr/>
        </p:nvSpPr>
        <p:spPr>
          <a:xfrm>
            <a:off x="197112" y="6379547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2.568 µM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142DC5E-49AF-F078-B8EF-F30BEE3019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8356" y="1323471"/>
            <a:ext cx="2333625" cy="65722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97D365F-E32C-84D1-AF94-84CBB69B40EF}"/>
              </a:ext>
            </a:extLst>
          </p:cNvPr>
          <p:cNvSpPr txBox="1"/>
          <p:nvPr/>
        </p:nvSpPr>
        <p:spPr>
          <a:xfrm>
            <a:off x="1223700" y="1980696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Check enzyme activity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E9B369-1172-CCD0-959E-CC4FA306A254}"/>
              </a:ext>
            </a:extLst>
          </p:cNvPr>
          <p:cNvSpPr/>
          <p:nvPr/>
        </p:nvSpPr>
        <p:spPr>
          <a:xfrm>
            <a:off x="2503710" y="1322722"/>
            <a:ext cx="758806" cy="3494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62A6E5-E8C4-278B-8774-A5FA16CC69C4}"/>
              </a:ext>
            </a:extLst>
          </p:cNvPr>
          <p:cNvSpPr/>
          <p:nvPr/>
        </p:nvSpPr>
        <p:spPr>
          <a:xfrm>
            <a:off x="1755764" y="1327029"/>
            <a:ext cx="758806" cy="34944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6C5D9E-7366-D037-DF11-BDC509FE21F4}"/>
              </a:ext>
            </a:extLst>
          </p:cNvPr>
          <p:cNvCxnSpPr/>
          <p:nvPr/>
        </p:nvCxnSpPr>
        <p:spPr>
          <a:xfrm flipH="1" flipV="1">
            <a:off x="1755764" y="1108956"/>
            <a:ext cx="263683" cy="213766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701FA2C-E373-7CB7-6EA1-A3FE913684CD}"/>
              </a:ext>
            </a:extLst>
          </p:cNvPr>
          <p:cNvCxnSpPr>
            <a:cxnSpLocks/>
          </p:cNvCxnSpPr>
          <p:nvPr/>
        </p:nvCxnSpPr>
        <p:spPr>
          <a:xfrm flipV="1">
            <a:off x="2932830" y="1108956"/>
            <a:ext cx="217577" cy="2137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E0DC182-5FEA-98D1-C411-4AF45D6F418F}"/>
              </a:ext>
            </a:extLst>
          </p:cNvPr>
          <p:cNvSpPr txBox="1"/>
          <p:nvPr/>
        </p:nvSpPr>
        <p:spPr>
          <a:xfrm>
            <a:off x="804697" y="782639"/>
            <a:ext cx="1616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Control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5799C0-C231-C79D-6714-79F689540602}"/>
              </a:ext>
            </a:extLst>
          </p:cNvPr>
          <p:cNvSpPr txBox="1"/>
          <p:nvPr/>
        </p:nvSpPr>
        <p:spPr>
          <a:xfrm>
            <a:off x="2941286" y="838594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Control</a:t>
            </a:r>
          </a:p>
        </p:txBody>
      </p:sp>
    </p:spTree>
    <p:extLst>
      <p:ext uri="{BB962C8B-B14F-4D97-AF65-F5344CB8AC3E}">
        <p14:creationId xmlns:p14="http://schemas.microsoft.com/office/powerpoint/2010/main" val="352554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C42173-07AC-B244-5062-E834D6286F3B}"/>
              </a:ext>
            </a:extLst>
          </p:cNvPr>
          <p:cNvSpPr txBox="1"/>
          <p:nvPr/>
        </p:nvSpPr>
        <p:spPr>
          <a:xfrm>
            <a:off x="219075" y="180975"/>
            <a:ext cx="3993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of Tadalafil with PDE5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DADEF7C-2E8C-3957-4052-2BADF461C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47082"/>
              </p:ext>
            </p:extLst>
          </p:nvPr>
        </p:nvGraphicFramePr>
        <p:xfrm>
          <a:off x="714375" y="3033867"/>
          <a:ext cx="9426370" cy="313649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8177673">
                  <a:extLst>
                    <a:ext uri="{9D8B030D-6E8A-4147-A177-3AD203B41FA5}">
                      <a16:colId xmlns:a16="http://schemas.microsoft.com/office/drawing/2014/main" val="604750308"/>
                    </a:ext>
                  </a:extLst>
                </a:gridCol>
                <a:gridCol w="1248697">
                  <a:extLst>
                    <a:ext uri="{9D8B030D-6E8A-4147-A177-3AD203B41FA5}">
                      <a16:colId xmlns:a16="http://schemas.microsoft.com/office/drawing/2014/main" val="3544888459"/>
                    </a:ext>
                  </a:extLst>
                </a:gridCol>
              </a:tblGrid>
              <a:tr h="349869"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 of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</a:t>
                      </a:r>
                      <a:r>
                        <a:rPr lang="en-US" sz="1400" u="none" baseline="-25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400" u="non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90835"/>
                  </a:ext>
                </a:extLst>
              </a:tr>
              <a:tr h="320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Diketopiperazine-Based_Flexible_Tadalafil_Analogue.pdf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616045"/>
                  </a:ext>
                </a:extLst>
              </a:tr>
              <a:tr h="553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The selectivity and potency of the new PDE5 inhibitor TPN729MA - PubMed (nih.gov)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2.35 </a:t>
                      </a:r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761678"/>
                  </a:ext>
                </a:extLst>
              </a:tr>
              <a:tr h="553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Pharmaceuticals | Free Full-Text | Advancements in Phosphodiesterase 5 Inhibitors: Unveiling Present and Future Perspectives (mdpi.com)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808887"/>
                  </a:ext>
                </a:extLst>
              </a:tr>
              <a:tr h="553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Urogenital Diseases/Disorders, Sexual Dysfunction and Reproductive Medicine: Overview - ScienceDirect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638313"/>
                  </a:ext>
                </a:extLst>
              </a:tr>
              <a:tr h="804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(PDF) Phosphodiesterase (PDE5) inhibition assay for rapid detection of erectile dysfunction drugs and analogs in sexual enhancement products (researchgate.net)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1.13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ng/mL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475017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83BEDE9-6851-6E6C-6316-6EB79891D91F}"/>
              </a:ext>
            </a:extLst>
          </p:cNvPr>
          <p:cNvSpPr txBox="1"/>
          <p:nvPr/>
        </p:nvSpPr>
        <p:spPr>
          <a:xfrm>
            <a:off x="10496550" y="3390900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28.04 ng/mL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A5DC0-0B44-9067-A7BB-A1F30F698B14}"/>
              </a:ext>
            </a:extLst>
          </p:cNvPr>
          <p:cNvSpPr txBox="1"/>
          <p:nvPr/>
        </p:nvSpPr>
        <p:spPr>
          <a:xfrm>
            <a:off x="10496550" y="3717726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0.92 ng/mL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7FC873B-3FD3-8EDD-864B-77B46BA761DB}"/>
              </a:ext>
            </a:extLst>
          </p:cNvPr>
          <p:cNvSpPr txBox="1"/>
          <p:nvPr/>
        </p:nvSpPr>
        <p:spPr>
          <a:xfrm>
            <a:off x="10496550" y="4280595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0.78 ng/mL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95C721-EA0A-A273-60C7-EB8BD5D35005}"/>
              </a:ext>
            </a:extLst>
          </p:cNvPr>
          <p:cNvSpPr txBox="1"/>
          <p:nvPr/>
        </p:nvSpPr>
        <p:spPr>
          <a:xfrm>
            <a:off x="10496550" y="4843464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1.40 ng/mL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9B901E8-B243-2845-02EA-279EB3E218ED}"/>
              </a:ext>
            </a:extLst>
          </p:cNvPr>
          <p:cNvCxnSpPr/>
          <p:nvPr/>
        </p:nvCxnSpPr>
        <p:spPr>
          <a:xfrm>
            <a:off x="9925050" y="3544788"/>
            <a:ext cx="5715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624FE2A-AC81-086A-23B8-59B314B21F92}"/>
              </a:ext>
            </a:extLst>
          </p:cNvPr>
          <p:cNvCxnSpPr/>
          <p:nvPr/>
        </p:nvCxnSpPr>
        <p:spPr>
          <a:xfrm>
            <a:off x="9925050" y="3871615"/>
            <a:ext cx="5715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4B73732-A6C0-5BA9-E2D6-CE5960343F8D}"/>
              </a:ext>
            </a:extLst>
          </p:cNvPr>
          <p:cNvCxnSpPr/>
          <p:nvPr/>
        </p:nvCxnSpPr>
        <p:spPr>
          <a:xfrm>
            <a:off x="9906000" y="4434484"/>
            <a:ext cx="5715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DB5E1F7-1171-8228-6B4F-DA0F9909AFCA}"/>
              </a:ext>
            </a:extLst>
          </p:cNvPr>
          <p:cNvCxnSpPr/>
          <p:nvPr/>
        </p:nvCxnSpPr>
        <p:spPr>
          <a:xfrm>
            <a:off x="9906000" y="4983661"/>
            <a:ext cx="5715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Tadalafil - Wikipedia">
            <a:extLst>
              <a:ext uri="{FF2B5EF4-FFF2-40B4-BE49-F238E27FC236}">
                <a16:creationId xmlns:a16="http://schemas.microsoft.com/office/drawing/2014/main" id="{4748A513-DE5D-7226-BD85-EBFCE0616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560" y="863558"/>
            <a:ext cx="1905000" cy="194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A487B14F-E40F-63D6-6870-5576F342FC64}"/>
              </a:ext>
            </a:extLst>
          </p:cNvPr>
          <p:cNvSpPr txBox="1"/>
          <p:nvPr/>
        </p:nvSpPr>
        <p:spPr>
          <a:xfrm>
            <a:off x="4873446" y="1719656"/>
            <a:ext cx="2807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Tadalafil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(Mw. 389.404 g/mol)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1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A18C9B6-1F5C-11D9-5B39-D6245EABD887}"/>
              </a:ext>
            </a:extLst>
          </p:cNvPr>
          <p:cNvGrpSpPr/>
          <p:nvPr/>
        </p:nvGrpSpPr>
        <p:grpSpPr>
          <a:xfrm>
            <a:off x="47625" y="-38697"/>
            <a:ext cx="2774619" cy="802797"/>
            <a:chOff x="47625" y="-38697"/>
            <a:chExt cx="2774619" cy="8027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D04CA6C-CB73-5F3B-E4C2-05AD4CAD3253}"/>
                </a:ext>
              </a:extLst>
            </p:cNvPr>
            <p:cNvSpPr txBox="1"/>
            <p:nvPr/>
          </p:nvSpPr>
          <p:spPr>
            <a:xfrm>
              <a:off x="47625" y="131870"/>
              <a:ext cx="1971822" cy="461665"/>
            </a:xfrm>
            <a:prstGeom prst="rect">
              <a:avLst/>
            </a:prstGeom>
            <a:solidFill>
              <a:srgbClr val="BCE4E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PDE5 Assay</a:t>
              </a:r>
            </a:p>
          </p:txBody>
        </p:sp>
        <p:pic>
          <p:nvPicPr>
            <p:cNvPr id="6" name="Picture 4" descr="Female Scientist Png ดาวน์โหลดไฟล์ฟรี | PNG Play">
              <a:extLst>
                <a:ext uri="{FF2B5EF4-FFF2-40B4-BE49-F238E27FC236}">
                  <a16:creationId xmlns:a16="http://schemas.microsoft.com/office/drawing/2014/main" id="{E8E759CA-DC42-EA09-052D-547A1A974E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9447" y="-38697"/>
              <a:ext cx="802797" cy="802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646BECA-EC1F-532C-8AFB-D5D513A955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28332"/>
              </p:ext>
            </p:extLst>
          </p:nvPr>
        </p:nvGraphicFramePr>
        <p:xfrm>
          <a:off x="438300" y="1432718"/>
          <a:ext cx="3976687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3" imgW="3977135" imgH="3686007" progId="Prism8.Document">
                  <p:embed/>
                </p:oleObj>
              </mc:Choice>
              <mc:Fallback>
                <p:oleObj name="Prism 8" r:id="rId3" imgW="3977135" imgH="368600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8300" y="1432718"/>
                        <a:ext cx="3976687" cy="368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E025A86-A329-E078-22AC-B5DC44A88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020107"/>
              </p:ext>
            </p:extLst>
          </p:nvPr>
        </p:nvGraphicFramePr>
        <p:xfrm>
          <a:off x="4716463" y="1384300"/>
          <a:ext cx="4111625" cy="378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5" imgW="4111398" imgH="3783557" progId="Prism8.Document">
                  <p:embed/>
                </p:oleObj>
              </mc:Choice>
              <mc:Fallback>
                <p:oleObj name="Prism 8" r:id="rId5" imgW="4111398" imgH="378355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463" y="1384300"/>
                        <a:ext cx="4111625" cy="3783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ไม่มีคำอธิบาย">
            <a:extLst>
              <a:ext uri="{FF2B5EF4-FFF2-40B4-BE49-F238E27FC236}">
                <a16:creationId xmlns:a16="http://schemas.microsoft.com/office/drawing/2014/main" id="{2A76341B-4CB1-E08D-EABC-45B1DE2033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" t="8654" r="4444" b="11250"/>
          <a:stretch/>
        </p:blipFill>
        <p:spPr bwMode="auto">
          <a:xfrm rot="16200000">
            <a:off x="9099790" y="-89222"/>
            <a:ext cx="2508343" cy="305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87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CA3DFAF-BB90-947A-3CB9-08244DD9B260}"/>
              </a:ext>
            </a:extLst>
          </p:cNvPr>
          <p:cNvGrpSpPr/>
          <p:nvPr/>
        </p:nvGrpSpPr>
        <p:grpSpPr>
          <a:xfrm>
            <a:off x="47625" y="-38697"/>
            <a:ext cx="2774619" cy="802797"/>
            <a:chOff x="47625" y="-38697"/>
            <a:chExt cx="2774619" cy="8027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FC220EE-F65F-6987-8A19-2C63D4ED2767}"/>
                </a:ext>
              </a:extLst>
            </p:cNvPr>
            <p:cNvSpPr txBox="1"/>
            <p:nvPr/>
          </p:nvSpPr>
          <p:spPr>
            <a:xfrm>
              <a:off x="47625" y="131870"/>
              <a:ext cx="1971822" cy="461665"/>
            </a:xfrm>
            <a:prstGeom prst="rect">
              <a:avLst/>
            </a:prstGeom>
            <a:solidFill>
              <a:srgbClr val="BCE4E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PDE5 Assay</a:t>
              </a:r>
            </a:p>
          </p:txBody>
        </p:sp>
        <p:pic>
          <p:nvPicPr>
            <p:cNvPr id="6" name="Picture 4" descr="Female Scientist Png ดาวน์โหลดไฟล์ฟรี | PNG Play">
              <a:extLst>
                <a:ext uri="{FF2B5EF4-FFF2-40B4-BE49-F238E27FC236}">
                  <a16:creationId xmlns:a16="http://schemas.microsoft.com/office/drawing/2014/main" id="{3FCFB56A-0BF7-DE4B-9AEF-5F6E34E479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9447" y="-38697"/>
              <a:ext cx="802797" cy="802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ไม่มีคำอธิบาย">
            <a:extLst>
              <a:ext uri="{FF2B5EF4-FFF2-40B4-BE49-F238E27FC236}">
                <a16:creationId xmlns:a16="http://schemas.microsoft.com/office/drawing/2014/main" id="{7EFD7877-9472-47B9-2BAF-343DB5431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" t="8654" r="4444" b="11250"/>
          <a:stretch/>
        </p:blipFill>
        <p:spPr bwMode="auto">
          <a:xfrm rot="16200000">
            <a:off x="8918381" y="90999"/>
            <a:ext cx="2508343" cy="305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7A8ADA1-134E-892B-2FC9-2BC9FE9BCA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671866"/>
              </p:ext>
            </p:extLst>
          </p:nvPr>
        </p:nvGraphicFramePr>
        <p:xfrm>
          <a:off x="2420845" y="1012443"/>
          <a:ext cx="5770563" cy="5309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4" imgW="4111398" imgH="3783557" progId="Prism8.Document">
                  <p:embed/>
                </p:oleObj>
              </mc:Choice>
              <mc:Fallback>
                <p:oleObj name="Prism 8" r:id="rId4" imgW="4111398" imgH="378355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0845" y="1012443"/>
                        <a:ext cx="5770563" cy="53093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0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94C0365-DDD6-D34E-03BE-A3BADC4E25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49095"/>
              </p:ext>
            </p:extLst>
          </p:nvPr>
        </p:nvGraphicFramePr>
        <p:xfrm>
          <a:off x="0" y="0"/>
          <a:ext cx="39116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3911623" imgH="3009639" progId="Prism8.Document">
                  <p:embed/>
                </p:oleObj>
              </mc:Choice>
              <mc:Fallback>
                <p:oleObj name="Prism 8" r:id="rId2" imgW="3911623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9116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745F96-90FD-7A5F-C8BB-4E3C6AEE9A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387824"/>
              </p:ext>
            </p:extLst>
          </p:nvPr>
        </p:nvGraphicFramePr>
        <p:xfrm>
          <a:off x="4132262" y="0"/>
          <a:ext cx="3927475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4" imgW="3926741" imgH="3009639" progId="Prism8.Document">
                  <p:embed/>
                </p:oleObj>
              </mc:Choice>
              <mc:Fallback>
                <p:oleObj name="Prism 8" r:id="rId4" imgW="3926741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2262" y="0"/>
                        <a:ext cx="3927475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21BF78D-1503-6042-DFEF-25574DC8D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195939"/>
              </p:ext>
            </p:extLst>
          </p:nvPr>
        </p:nvGraphicFramePr>
        <p:xfrm>
          <a:off x="8264525" y="0"/>
          <a:ext cx="3927475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6" imgW="3926741" imgH="3009639" progId="Prism8.Document">
                  <p:embed/>
                </p:oleObj>
              </mc:Choice>
              <mc:Fallback>
                <p:oleObj name="Prism 8" r:id="rId6" imgW="3926741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64525" y="0"/>
                        <a:ext cx="3927475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97359D4-E6B1-BAAF-1F17-8A600B84B5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868105"/>
              </p:ext>
            </p:extLst>
          </p:nvPr>
        </p:nvGraphicFramePr>
        <p:xfrm>
          <a:off x="0" y="3429000"/>
          <a:ext cx="4262437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8" imgW="4262219" imgH="3009639" progId="Prism8.Document">
                  <p:embed/>
                </p:oleObj>
              </mc:Choice>
              <mc:Fallback>
                <p:oleObj name="Prism 8" r:id="rId8" imgW="4262219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3429000"/>
                        <a:ext cx="4262437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FC55211-C3E1-2C79-7D5B-10B9A3DF68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214988"/>
              </p:ext>
            </p:extLst>
          </p:nvPr>
        </p:nvGraphicFramePr>
        <p:xfrm>
          <a:off x="4132262" y="3303587"/>
          <a:ext cx="3917950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0" imgW="3917742" imgH="3554981" progId="Prism8.Document">
                  <p:embed/>
                </p:oleObj>
              </mc:Choice>
              <mc:Fallback>
                <p:oleObj name="Prism 8" r:id="rId10" imgW="3917742" imgH="355498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32262" y="3303587"/>
                        <a:ext cx="3917950" cy="355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438D82F-5173-CE7A-703D-99562BDC1C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832128"/>
              </p:ext>
            </p:extLst>
          </p:nvPr>
        </p:nvGraphicFramePr>
        <p:xfrm>
          <a:off x="8050212" y="3421063"/>
          <a:ext cx="4276725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2" imgW="4277337" imgH="3017198" progId="Prism8.Document">
                  <p:embed/>
                </p:oleObj>
              </mc:Choice>
              <mc:Fallback>
                <p:oleObj name="Prism 8" r:id="rId12" imgW="4277337" imgH="301719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050212" y="3421063"/>
                        <a:ext cx="4276725" cy="301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D71E3DF-5D89-66BF-B9D9-D4EF3F677D8F}"/>
              </a:ext>
            </a:extLst>
          </p:cNvPr>
          <p:cNvSpPr/>
          <p:nvPr/>
        </p:nvSpPr>
        <p:spPr>
          <a:xfrm>
            <a:off x="4132263" y="3303587"/>
            <a:ext cx="3917950" cy="35544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2E7871B-DF18-7C90-CB4A-0C8AFF1F96AA}"/>
              </a:ext>
            </a:extLst>
          </p:cNvPr>
          <p:cNvSpPr/>
          <p:nvPr/>
        </p:nvSpPr>
        <p:spPr>
          <a:xfrm>
            <a:off x="7832471" y="6049518"/>
            <a:ext cx="663829" cy="38938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7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262EB72-C3E3-6E37-7DBD-73FCB2FD55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833716"/>
              </p:ext>
            </p:extLst>
          </p:nvPr>
        </p:nvGraphicFramePr>
        <p:xfrm>
          <a:off x="3991269" y="-363537"/>
          <a:ext cx="4116387" cy="371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4117157" imgH="3716604" progId="Prism8.Document">
                  <p:embed/>
                </p:oleObj>
              </mc:Choice>
              <mc:Fallback>
                <p:oleObj name="Prism 8" r:id="rId2" imgW="4117157" imgH="371660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91269" y="-363537"/>
                        <a:ext cx="4116387" cy="371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150843D-3A06-46B5-E4F2-62A6AC20F1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119512"/>
              </p:ext>
            </p:extLst>
          </p:nvPr>
        </p:nvGraphicFramePr>
        <p:xfrm>
          <a:off x="1116012" y="3429000"/>
          <a:ext cx="3919537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4" imgW="3919182" imgH="3009639" progId="Prism8.Document">
                  <p:embed/>
                </p:oleObj>
              </mc:Choice>
              <mc:Fallback>
                <p:oleObj name="Prism 8" r:id="rId4" imgW="3919182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6012" y="3429000"/>
                        <a:ext cx="3919537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932DB79-C126-24B2-BB0E-F73CF3AA62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848405"/>
              </p:ext>
            </p:extLst>
          </p:nvPr>
        </p:nvGraphicFramePr>
        <p:xfrm>
          <a:off x="7319963" y="3255962"/>
          <a:ext cx="4143375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6" imgW="4143074" imgH="3554981" progId="Prism8.Document">
                  <p:embed/>
                </p:oleObj>
              </mc:Choice>
              <mc:Fallback>
                <p:oleObj name="Prism 8" r:id="rId6" imgW="4143074" imgH="355498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19963" y="3255962"/>
                        <a:ext cx="4143375" cy="355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37C97491-1A58-973B-69BC-C4E2EA986CC5}"/>
              </a:ext>
            </a:extLst>
          </p:cNvPr>
          <p:cNvGrpSpPr/>
          <p:nvPr/>
        </p:nvGrpSpPr>
        <p:grpSpPr>
          <a:xfrm>
            <a:off x="47625" y="-38697"/>
            <a:ext cx="2774619" cy="802797"/>
            <a:chOff x="47625" y="-38697"/>
            <a:chExt cx="2774619" cy="80279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2C5A106-EEBF-BA69-5B95-E5EA7E93CCCF}"/>
                </a:ext>
              </a:extLst>
            </p:cNvPr>
            <p:cNvSpPr txBox="1"/>
            <p:nvPr/>
          </p:nvSpPr>
          <p:spPr>
            <a:xfrm>
              <a:off x="47625" y="131870"/>
              <a:ext cx="1971822" cy="461665"/>
            </a:xfrm>
            <a:prstGeom prst="rect">
              <a:avLst/>
            </a:prstGeom>
            <a:solidFill>
              <a:srgbClr val="BCE4E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PDE5 Assay</a:t>
              </a:r>
            </a:p>
          </p:txBody>
        </p:sp>
        <p:pic>
          <p:nvPicPr>
            <p:cNvPr id="8" name="Picture 4" descr="Female Scientist Png ดาวน์โหลดไฟล์ฟรี | PNG Play">
              <a:extLst>
                <a:ext uri="{FF2B5EF4-FFF2-40B4-BE49-F238E27FC236}">
                  <a16:creationId xmlns:a16="http://schemas.microsoft.com/office/drawing/2014/main" id="{D4D03929-AA05-94F7-D773-E464004C7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9447" y="-38697"/>
              <a:ext cx="802797" cy="802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44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165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Prism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THITINAN AIEBCHUN</dc:creator>
  <cp:lastModifiedBy>THITINAN AIEBCHUN</cp:lastModifiedBy>
  <cp:revision>11</cp:revision>
  <dcterms:created xsi:type="dcterms:W3CDTF">2023-10-03T05:15:56Z</dcterms:created>
  <dcterms:modified xsi:type="dcterms:W3CDTF">2023-11-28T14:37:12Z</dcterms:modified>
</cp:coreProperties>
</file>